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293" r:id="rId4"/>
    <p:sldId id="288" r:id="rId5"/>
    <p:sldId id="295" r:id="rId6"/>
    <p:sldId id="296" r:id="rId7"/>
    <p:sldId id="289" r:id="rId8"/>
    <p:sldId id="297" r:id="rId9"/>
    <p:sldId id="290" r:id="rId10"/>
    <p:sldId id="291" r:id="rId11"/>
    <p:sldId id="292" r:id="rId12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738E0C15-12C4-45B1-AC1D-D0E07816EEFA}" type="datetime1">
              <a:rPr lang="en-US"/>
              <a:pPr>
                <a:defRPr/>
              </a:pPr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58283E1-A602-404D-910A-3EECA1CAA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648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A977B-E89B-4509-B93D-5982CD79611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68636-D0D3-4AC6-83F9-6BF3246D3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D69834-D116-4C6B-81AC-16991B5ABE5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61EF845-163E-42C1-A6EE-BC1054DBC7A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D69834-D116-4C6B-81AC-16991B5ABE5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3C910-2352-4FB9-A603-A875D00443F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3C910-2352-4FB9-A603-A875D00443F8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3C910-2352-4FB9-A603-A875D00443F8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C9AB55-C138-4EB0-A0C1-99F27194CDE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FC9AB55-C138-4EB0-A0C1-99F27194CDE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CA530CF-2BC8-46C6-82C9-51448523F9CA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3233" indent="-29355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4204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3885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3567" indent="-23484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69367DF-4FC6-499B-BD7E-7DBBED026460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  <a:solidFill>
            <a:schemeClr val="accent2">
              <a:lumMod val="75000"/>
            </a:schemeClr>
          </a:solidFill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6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CA6AC69-3AD0-44EA-9FA0-81C01611F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53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AFA84-B098-4A66-8848-1AE3AAA40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69270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79DA8-AB1C-4A67-AA03-6DEC041AD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44694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03D2F-91BD-42BA-AFA1-8DC994D1E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6" name="Picture 2" descr="Image result for truck cartoon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11385"/>
          <a:stretch/>
        </p:blipFill>
        <p:spPr bwMode="auto">
          <a:xfrm>
            <a:off x="7189791" y="152400"/>
            <a:ext cx="1768482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844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EE51E-1D2A-45F4-835F-37E49A32C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7868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4BBDA-3080-434B-B316-48D9C3C71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43780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ABE12-6F11-4514-A33E-D9C697A3D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3221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E1AAB-1655-42AB-9454-29DCB3EC7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84277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99DC-B477-4E41-841F-31C50981B0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94934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66AB-F01A-4C98-8FCA-2027A1F9F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03796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5827-2266-4B1C-83AA-0E1920D5A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93611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60F4754D-0CFB-4098-A17C-0C7B2F105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California State University, Northridge – BUS 302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sz="12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b="1" dirty="0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660400" y="1066800"/>
            <a:ext cx="82296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Gary’s Grub and Gasoline</a:t>
            </a:r>
            <a:br>
              <a:rPr lang="en-US" altLang="en-US" sz="3200" dirty="0"/>
            </a:br>
            <a:r>
              <a:rPr lang="en-US" altLang="en-US" sz="3200" b="0" dirty="0"/>
              <a:t>Coaching Slides</a:t>
            </a:r>
          </a:p>
        </p:txBody>
      </p:sp>
      <p:pic>
        <p:nvPicPr>
          <p:cNvPr id="3077" name="Picture 4" descr="1386-0812-1116-40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1270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llustration of a Highway Truck Stop Sig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" b="22355"/>
          <a:stretch/>
        </p:blipFill>
        <p:spPr bwMode="auto">
          <a:xfrm>
            <a:off x="533400" y="3886200"/>
            <a:ext cx="3505200" cy="2011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5: Profit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do additional fuel (gas and diesel) sales add to profits?</a:t>
            </a:r>
          </a:p>
          <a:p>
            <a:pPr eaLnBrk="1" hangingPunct="1"/>
            <a:r>
              <a:rPr lang="en-US" altLang="en-US" dirty="0"/>
              <a:t>How do additional meal sales add to profits?</a:t>
            </a:r>
          </a:p>
        </p:txBody>
      </p:sp>
    </p:spTree>
    <p:extLst>
      <p:ext uri="{BB962C8B-B14F-4D97-AF65-F5344CB8AC3E}">
        <p14:creationId xmlns:p14="http://schemas.microsoft.com/office/powerpoint/2010/main" val="22368787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6 - Recommendations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38400"/>
            <a:ext cx="7924800" cy="3724275"/>
          </a:xfrm>
        </p:spPr>
        <p:txBody>
          <a:bodyPr/>
          <a:lstStyle/>
          <a:p>
            <a:pPr eaLnBrk="1" hangingPunct="1"/>
            <a:r>
              <a:rPr lang="en-US" altLang="en-US" dirty="0"/>
              <a:t>What do you recommend Gary’s should do?</a:t>
            </a:r>
          </a:p>
          <a:p>
            <a:pPr eaLnBrk="1" hangingPunct="1"/>
            <a:r>
              <a:rPr lang="en-US" altLang="en-US" dirty="0"/>
              <a:t>What is going well?</a:t>
            </a:r>
          </a:p>
          <a:p>
            <a:pPr eaLnBrk="1" hangingPunct="1"/>
            <a:r>
              <a:rPr lang="en-US" altLang="en-US" dirty="0"/>
              <a:t>What can be improved?</a:t>
            </a:r>
          </a:p>
          <a:p>
            <a:pPr lvl="2" eaLnBrk="1" hangingPunct="1"/>
            <a:r>
              <a:rPr lang="en-US" altLang="en-US" dirty="0"/>
              <a:t>How should they price? Gasoline pricing? Diesel pricing?</a:t>
            </a:r>
          </a:p>
          <a:p>
            <a:pPr lvl="2" eaLnBrk="1" hangingPunct="1"/>
            <a:r>
              <a:rPr lang="en-US" altLang="en-US" dirty="0"/>
              <a:t>Meals</a:t>
            </a:r>
          </a:p>
          <a:p>
            <a:pPr lvl="2" eaLnBrk="1" hangingPunct="1"/>
            <a:r>
              <a:rPr lang="en-US" altLang="en-US" dirty="0"/>
              <a:t>Other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34156836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Basic Facts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Basic Products</a:t>
            </a:r>
          </a:p>
          <a:p>
            <a:pPr lvl="1" eaLnBrk="1" hangingPunct="1"/>
            <a:r>
              <a:rPr lang="en-US" altLang="en-US" dirty="0"/>
              <a:t>Diesel (truckers)</a:t>
            </a:r>
          </a:p>
          <a:p>
            <a:pPr lvl="1" eaLnBrk="1" hangingPunct="1"/>
            <a:r>
              <a:rPr lang="en-US" altLang="en-US" dirty="0"/>
              <a:t>Gasoline (tourists - seasonal)</a:t>
            </a:r>
          </a:p>
          <a:p>
            <a:pPr lvl="1" eaLnBrk="1" hangingPunct="1"/>
            <a:r>
              <a:rPr lang="en-US" altLang="en-US" dirty="0"/>
              <a:t>Meals </a:t>
            </a:r>
          </a:p>
          <a:p>
            <a:pPr eaLnBrk="1" hangingPunct="1"/>
            <a:r>
              <a:rPr lang="en-US" altLang="en-US" dirty="0"/>
              <a:t>Activities Can Relate to Each Other</a:t>
            </a:r>
          </a:p>
          <a:p>
            <a:pPr lvl="1" eaLnBrk="1" hangingPunct="1"/>
            <a:r>
              <a:rPr lang="en-US" altLang="en-US" dirty="0"/>
              <a:t>E.g. Lower gas prices can bring in more meals sold.  Why? </a:t>
            </a:r>
          </a:p>
        </p:txBody>
      </p:sp>
    </p:spTree>
    <p:extLst>
      <p:ext uri="{BB962C8B-B14F-4D97-AF65-F5344CB8AC3E}">
        <p14:creationId xmlns:p14="http://schemas.microsoft.com/office/powerpoint/2010/main" val="157888374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Facts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438400"/>
            <a:ext cx="8001000" cy="3343275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Pricing</a:t>
            </a:r>
          </a:p>
          <a:p>
            <a:pPr lvl="1" eaLnBrk="1" hangingPunct="1"/>
            <a:r>
              <a:rPr lang="en-US" altLang="en-US" dirty="0"/>
              <a:t>Diesel: Typically marked up 1 cent per gallon</a:t>
            </a:r>
          </a:p>
          <a:p>
            <a:pPr lvl="1" eaLnBrk="1" hangingPunct="1"/>
            <a:r>
              <a:rPr lang="en-US" altLang="en-US" dirty="0"/>
              <a:t>Gasoline: Typically marked up 1.5 cents per gallon</a:t>
            </a:r>
          </a:p>
          <a:p>
            <a:pPr lvl="1" eaLnBrk="1" hangingPunct="1"/>
            <a:r>
              <a:rPr lang="en-US" altLang="en-US" dirty="0"/>
              <a:t>Meals: Average ticket = $12.55</a:t>
            </a:r>
          </a:p>
        </p:txBody>
      </p:sp>
    </p:spTree>
    <p:extLst>
      <p:ext uri="{BB962C8B-B14F-4D97-AF65-F5344CB8AC3E}">
        <p14:creationId xmlns:p14="http://schemas.microsoft.com/office/powerpoint/2010/main" val="255079891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3962400"/>
          </a:xfrm>
        </p:spPr>
        <p:txBody>
          <a:bodyPr/>
          <a:lstStyle/>
          <a:p>
            <a:pPr eaLnBrk="1" hangingPunct="1"/>
            <a:r>
              <a:rPr lang="en-US" altLang="en-US" dirty="0"/>
              <a:t>The data spreadsheet file “</a:t>
            </a:r>
            <a:r>
              <a:rPr lang="en-US" altLang="en-US" dirty="0">
                <a:solidFill>
                  <a:srgbClr val="C00000"/>
                </a:solidFill>
              </a:rPr>
              <a:t>Gary's Service Station and Diner - Student Data Spreadsheet.xlsx” </a:t>
            </a:r>
            <a:r>
              <a:rPr lang="en-US" altLang="en-US" dirty="0"/>
              <a:t>is available in the Case Material section of the BUS 302 website.</a:t>
            </a:r>
            <a:endParaRPr lang="en-US" altLang="en-US" sz="2400" dirty="0"/>
          </a:p>
          <a:p>
            <a:pPr eaLnBrk="1" hangingPunct="1"/>
            <a:r>
              <a:rPr lang="en-US" altLang="en-US" sz="2800" dirty="0"/>
              <a:t>Most numbers in spreadsheet given are in </a:t>
            </a:r>
            <a:r>
              <a:rPr lang="en-US" altLang="en-US" sz="2800" dirty="0">
                <a:solidFill>
                  <a:srgbClr val="C00000"/>
                </a:solidFill>
              </a:rPr>
              <a:t>nominal</a:t>
            </a:r>
            <a:r>
              <a:rPr lang="en-US" altLang="en-US" sz="2800" dirty="0"/>
              <a:t> terms (not adjusted for </a:t>
            </a:r>
            <a:r>
              <a:rPr lang="en-US" altLang="en-US" dirty="0"/>
              <a:t>inflation)</a:t>
            </a:r>
            <a:endParaRPr lang="en-US" altLang="en-US" sz="2800" dirty="0"/>
          </a:p>
          <a:p>
            <a:pPr eaLnBrk="1" hangingPunct="1"/>
            <a:r>
              <a:rPr lang="en-US" altLang="en-US" dirty="0"/>
              <a:t>Some numbers are </a:t>
            </a:r>
            <a:r>
              <a:rPr lang="en-US" altLang="en-US" dirty="0">
                <a:solidFill>
                  <a:srgbClr val="C00000"/>
                </a:solidFill>
              </a:rPr>
              <a:t>real</a:t>
            </a:r>
            <a:r>
              <a:rPr lang="en-US" altLang="en-US" dirty="0"/>
              <a:t> and are already adjusted for inflation.  The column heading will contain the word “real”.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3966678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Consumer Price Index (CPI)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42672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 the data spreadsheet there is a column with the heading </a:t>
            </a:r>
            <a:r>
              <a:rPr lang="en-US" altLang="en-US" sz="2400" dirty="0">
                <a:solidFill>
                  <a:srgbClr val="C00000"/>
                </a:solidFill>
              </a:rPr>
              <a:t>CPI</a:t>
            </a:r>
            <a:r>
              <a:rPr lang="en-US" altLang="en-US" sz="2400" dirty="0"/>
              <a:t>.  This stands for </a:t>
            </a:r>
            <a:r>
              <a:rPr lang="en-US" altLang="en-US" sz="2400" dirty="0">
                <a:solidFill>
                  <a:srgbClr val="C00000"/>
                </a:solidFill>
              </a:rPr>
              <a:t>consumer price index </a:t>
            </a:r>
            <a:r>
              <a:rPr lang="en-US" altLang="en-US" sz="2400" dirty="0"/>
              <a:t>and is different for every year.</a:t>
            </a:r>
          </a:p>
          <a:p>
            <a:pPr marL="0" indent="0" eaLnBrk="1" hangingPunct="1">
              <a:buNone/>
            </a:pPr>
            <a:endParaRPr lang="en-US" altLang="en-US" sz="1000" dirty="0"/>
          </a:p>
          <a:p>
            <a:pPr eaLnBrk="1" hangingPunct="1"/>
            <a:r>
              <a:rPr lang="en-US" altLang="en-US" sz="2400" dirty="0"/>
              <a:t>The US Bureau of Labor Statistics chooses a past year as a base year, say the </a:t>
            </a:r>
            <a:r>
              <a:rPr lang="en-US" altLang="en-US" sz="2400"/>
              <a:t>year 2010, </a:t>
            </a:r>
            <a:r>
              <a:rPr lang="en-US" altLang="en-US" sz="2400" dirty="0"/>
              <a:t>which would have an arbitrary CPI of 1.0 or 100%. The price of a basket of goods in another given year, say 2011, is expressed as a percentage of the price of a basket in the base year and this would be the CPI for the given year.</a:t>
            </a:r>
          </a:p>
          <a:p>
            <a:pPr marL="0" indent="0" eaLnBrk="1" hangingPunct="1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1612516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Consumer Price Index (CPI)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42672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A CPI of 1.05 or 105% for say 2011 means that prices have risen 5% since the base year, say 2010.</a:t>
            </a:r>
          </a:p>
          <a:p>
            <a:pPr eaLnBrk="1" hangingPunct="1"/>
            <a:r>
              <a:rPr lang="en-US" altLang="en-US" sz="2400" dirty="0"/>
              <a:t>To convert a nominal price to a real, inflation adjusted price, you simply divide by the CPI.</a:t>
            </a:r>
          </a:p>
          <a:p>
            <a:pPr eaLnBrk="1" hangingPunct="1"/>
            <a:r>
              <a:rPr lang="en-US" altLang="en-US" sz="2400" dirty="0"/>
              <a:t>In our example a $10.00 nominal price in 2011 would be a real price of $10.00/1.05 or approximately $9.52 in base year (2010) dollars.</a:t>
            </a:r>
          </a:p>
          <a:p>
            <a:pPr eaLnBrk="1" hangingPunct="1"/>
            <a:r>
              <a:rPr lang="en-US" altLang="en-US" sz="2400" dirty="0"/>
              <a:t>Be sure to use real dollars in all of you calculations for prices.</a:t>
            </a:r>
          </a:p>
        </p:txBody>
      </p:sp>
    </p:spTree>
    <p:extLst>
      <p:ext uri="{BB962C8B-B14F-4D97-AF65-F5344CB8AC3E}">
        <p14:creationId xmlns:p14="http://schemas.microsoft.com/office/powerpoint/2010/main" val="334078409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Questions 1 &amp; 2: Real Profits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Question 1 – Real Profits over Time.</a:t>
            </a:r>
          </a:p>
          <a:p>
            <a:pPr lvl="1" eaLnBrk="1" hangingPunct="1"/>
            <a:r>
              <a:rPr lang="en-US" altLang="en-US" dirty="0"/>
              <a:t>Plot a scatter diagram of the real profits over time.  You can find instructions in the PowerPoint </a:t>
            </a:r>
            <a:r>
              <a:rPr lang="en-US" altLang="en-US" dirty="0">
                <a:solidFill>
                  <a:srgbClr val="C00000"/>
                </a:solidFill>
              </a:rPr>
              <a:t>Using Excel for Statistics </a:t>
            </a:r>
            <a:r>
              <a:rPr lang="en-US" altLang="en-US" dirty="0"/>
              <a:t>in the Case Material section of the BUS 302 website.</a:t>
            </a:r>
            <a:endParaRPr lang="en-US" altLang="en-US" dirty="0">
              <a:solidFill>
                <a:srgbClr val="C00000"/>
              </a:solidFill>
            </a:endParaRPr>
          </a:p>
          <a:p>
            <a:pPr eaLnBrk="1" hangingPunct="1"/>
            <a:r>
              <a:rPr lang="en-US" altLang="en-US" dirty="0"/>
              <a:t>Question 2 – Change in Real Profits</a:t>
            </a:r>
          </a:p>
          <a:p>
            <a:pPr lvl="1" eaLnBrk="1" hangingPunct="1"/>
            <a:r>
              <a:rPr lang="en-US" altLang="en-US" dirty="0"/>
              <a:t>See </a:t>
            </a:r>
            <a:r>
              <a:rPr lang="en-US" altLang="en-US" dirty="0">
                <a:solidFill>
                  <a:srgbClr val="C00000"/>
                </a:solidFill>
              </a:rPr>
              <a:t>Using Excel for Statistics </a:t>
            </a:r>
            <a:r>
              <a:rPr lang="en-US" altLang="en-US" dirty="0"/>
              <a:t>to perform a simple regression.  You can use the t statistic or p-value to test for significance.  Let significance (</a:t>
            </a:r>
            <a:r>
              <a:rPr lang="el-GR" altLang="en-US" dirty="0"/>
              <a:t>α</a:t>
            </a:r>
            <a:r>
              <a:rPr lang="en-US" altLang="en-US" dirty="0"/>
              <a:t>) be .05.  The independent variable is time.</a:t>
            </a:r>
            <a:endParaRPr lang="en-US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6549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Question 3: Demand Curves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7924800" cy="44196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800" dirty="0">
              <a:solidFill>
                <a:srgbClr val="C00000"/>
              </a:solidFill>
            </a:endParaRPr>
          </a:p>
          <a:p>
            <a:pPr eaLnBrk="1" hangingPunct="1"/>
            <a:r>
              <a:rPr lang="en-US" altLang="en-US" sz="2700" dirty="0"/>
              <a:t>To estimate fuel and meal sales demand, perform three simple regressions.</a:t>
            </a:r>
          </a:p>
          <a:p>
            <a:pPr eaLnBrk="1" hangingPunct="1"/>
            <a:r>
              <a:rPr lang="en-US" altLang="en-US" sz="2700" dirty="0"/>
              <a:t>Be sure to use real prices for meals, gas, and diesel fuel.</a:t>
            </a:r>
          </a:p>
          <a:p>
            <a:pPr eaLnBrk="1" hangingPunct="1"/>
            <a:r>
              <a:rPr lang="en-US" altLang="en-US" sz="2700" dirty="0"/>
              <a:t>The </a:t>
            </a:r>
            <a:r>
              <a:rPr lang="en-US" altLang="en-US" sz="2700" dirty="0">
                <a:solidFill>
                  <a:srgbClr val="C00000"/>
                </a:solidFill>
              </a:rPr>
              <a:t>dependent variable (Y)</a:t>
            </a:r>
            <a:r>
              <a:rPr lang="en-US" altLang="en-US" sz="2700" dirty="0"/>
              <a:t> is the variable you wish to predict.  The </a:t>
            </a:r>
            <a:r>
              <a:rPr lang="en-US" altLang="en-US" sz="2700" dirty="0">
                <a:solidFill>
                  <a:srgbClr val="C00000"/>
                </a:solidFill>
              </a:rPr>
              <a:t>independent variable (X)</a:t>
            </a:r>
            <a:r>
              <a:rPr lang="en-US" altLang="en-US" sz="2700" dirty="0"/>
              <a:t> is the variable you wish to base your prediction on. </a:t>
            </a:r>
          </a:p>
          <a:p>
            <a:pPr eaLnBrk="1" hangingPunct="1"/>
            <a:r>
              <a:rPr lang="en-US" altLang="en-US" sz="2700" dirty="0"/>
              <a:t>Test for significance:  Let significance be .05.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80991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4: Elasticities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700" dirty="0"/>
              <a:t>The </a:t>
            </a:r>
            <a:r>
              <a:rPr lang="en-US" altLang="en-US" sz="2700" dirty="0">
                <a:solidFill>
                  <a:srgbClr val="C00000"/>
                </a:solidFill>
              </a:rPr>
              <a:t>price elasticity of demand </a:t>
            </a:r>
            <a:r>
              <a:rPr lang="en-US" altLang="en-US" sz="2700" dirty="0"/>
              <a:t>measures how consumers respond, through quantity demanded, to a price change.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dirty="0"/>
              <a:t>Is the estimate you will make for the firm or for the market?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dirty="0"/>
              <a:t>To find the elasticities for gas, diesel, and meals you can use you can use the appropriate slope of the regression line in Question 3 multiplied by the mean (average) real price.  Then divide by the mean quantity demanded. If your elasticity is negative, make it positive.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300" dirty="0"/>
              <a:t>Be sure to interpret your three elasticities.</a:t>
            </a:r>
          </a:p>
        </p:txBody>
      </p:sp>
    </p:spTree>
    <p:extLst>
      <p:ext uri="{BB962C8B-B14F-4D97-AF65-F5344CB8AC3E}">
        <p14:creationId xmlns:p14="http://schemas.microsoft.com/office/powerpoint/2010/main" val="369722292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689</Words>
  <PresentationFormat>On-screen Show (4:3)</PresentationFormat>
  <Paragraphs>66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Capsules</vt:lpstr>
      <vt:lpstr>Gary’s Grub and Gasoline Coaching Slides</vt:lpstr>
      <vt:lpstr>Basic Facts</vt:lpstr>
      <vt:lpstr>Basic Facts</vt:lpstr>
      <vt:lpstr>Data</vt:lpstr>
      <vt:lpstr>Consumer Price Index (CPI)</vt:lpstr>
      <vt:lpstr>Consumer Price Index (CPI)</vt:lpstr>
      <vt:lpstr>Questions 1 &amp; 2: Real Profits  </vt:lpstr>
      <vt:lpstr>Question 3: Demand Curves</vt:lpstr>
      <vt:lpstr>Question 4: Elasticities</vt:lpstr>
      <vt:lpstr>Question 5: Profit</vt:lpstr>
      <vt:lpstr>Question 6 -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2020-01-19T06:25:15Z</cp:lastPrinted>
  <dcterms:created xsi:type="dcterms:W3CDTF">2010-03-01T23:57:19Z</dcterms:created>
  <dcterms:modified xsi:type="dcterms:W3CDTF">2021-12-12T06:43:12Z</dcterms:modified>
</cp:coreProperties>
</file>